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1" r:id="rId5"/>
    <p:sldId id="258" r:id="rId6"/>
    <p:sldId id="277" r:id="rId7"/>
    <p:sldId id="268" r:id="rId8"/>
    <p:sldId id="269" r:id="rId9"/>
    <p:sldId id="270" r:id="rId10"/>
    <p:sldId id="259" r:id="rId11"/>
    <p:sldId id="261" r:id="rId12"/>
    <p:sldId id="266" r:id="rId13"/>
    <p:sldId id="264" r:id="rId14"/>
    <p:sldId id="265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9" autoAdjust="0"/>
    <p:restoredTop sz="94660"/>
  </p:normalViewPr>
  <p:slideViewPr>
    <p:cSldViewPr>
      <p:cViewPr varScale="1">
        <p:scale>
          <a:sx n="74" d="100"/>
          <a:sy n="74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DC80-4AC8-4B51-8DB8-08ED296BFD46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3B4A-E025-4147-9DDA-A3E6E68DE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mr\Desktop\Presentacia\Irland+money\Kendar\Kendar\Irish solicitor Michael Lynn « Random Mostly Irish News_files\ly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2857520" cy="2816230"/>
          </a:xfrm>
          <a:prstGeom prst="rect">
            <a:avLst/>
          </a:prstGeom>
          <a:noFill/>
        </p:spPr>
      </p:pic>
      <p:pic>
        <p:nvPicPr>
          <p:cNvPr id="1027" name="Picture 3" descr="C:\Users\stanimr\Desktop\Presentacia\Murph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2800350" cy="273367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6314" y="857232"/>
            <a:ext cx="38862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 they are?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85786" y="4286256"/>
            <a:ext cx="3271838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the connection with Bulgaria is?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nimr\Desktop\Presentacia\Pictures\Dunda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4000500" cy="3810000"/>
          </a:xfrm>
          <a:prstGeom prst="rect">
            <a:avLst/>
          </a:prstGeom>
          <a:noFill/>
        </p:spPr>
      </p:pic>
      <p:sp>
        <p:nvSpPr>
          <p:cNvPr id="3" name="Title 5"/>
          <p:cNvSpPr>
            <a:spLocks noGrp="1"/>
          </p:cNvSpPr>
          <p:nvPr>
            <p:ph type="ctrTitle"/>
          </p:nvPr>
        </p:nvSpPr>
        <p:spPr>
          <a:xfrm>
            <a:off x="5786446" y="1000108"/>
            <a:ext cx="2814630" cy="500065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cousins both listed as their home address their uncle’s farm in the village of </a:t>
            </a:r>
            <a:r>
              <a:rPr lang="en-US" sz="2800" dirty="0" err="1" smtClean="0">
                <a:solidFill>
                  <a:srgbClr val="FFFF00"/>
                </a:solidFill>
              </a:rPr>
              <a:t>Ballybinaby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Hackballs</a:t>
            </a:r>
            <a:r>
              <a:rPr lang="en-US" sz="2800" dirty="0" smtClean="0">
                <a:solidFill>
                  <a:srgbClr val="FFFF00"/>
                </a:solidFill>
              </a:rPr>
              <a:t> Cross,  in northeast Ireland’s County </a:t>
            </a:r>
            <a:r>
              <a:rPr lang="en-US" sz="2800" dirty="0" err="1" smtClean="0">
                <a:solidFill>
                  <a:srgbClr val="FFFF00"/>
                </a:solidFill>
              </a:rPr>
              <a:t>Louth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2700334" cy="328614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Stephen Murphy bought  an apartment in the capital Sofia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stanimr\Desktop\Presentacia\Norway\Apar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26" y="0"/>
            <a:ext cx="5214974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2" y="500042"/>
            <a:ext cx="3071834" cy="635795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March of last year, Aiden Murphy’s A.M. company bought another 4,000 square meters of land for 150,000 Euros near </a:t>
            </a:r>
            <a:r>
              <a:rPr lang="en-US" sz="2800" dirty="0" err="1" smtClean="0">
                <a:solidFill>
                  <a:srgbClr val="FFFF00"/>
                </a:solidFill>
              </a:rPr>
              <a:t>Kukurevo</a:t>
            </a:r>
            <a:r>
              <a:rPr lang="en-US" sz="2800" dirty="0" smtClean="0">
                <a:solidFill>
                  <a:srgbClr val="FFFF00"/>
                </a:solidFill>
              </a:rPr>
              <a:t>, a rapidly development area housing the largest ski resort east of the Alps.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8" name="Picture 6" descr="C:\Users\stanimr\Desktop\Presentacia\Kendar\Pictures\Mstnostta Kukurevo krai Raz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8364"/>
            <a:ext cx="4492628" cy="461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256"/>
            <a:ext cx="6429388" cy="235745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Kendar</a:t>
            </a:r>
            <a:r>
              <a:rPr lang="en-US" sz="3200" dirty="0" smtClean="0">
                <a:solidFill>
                  <a:srgbClr val="FFFF00"/>
                </a:solidFill>
              </a:rPr>
              <a:t> All Seasons, a 50 m euro project of </a:t>
            </a:r>
            <a:r>
              <a:rPr lang="en-US" sz="3200" dirty="0" err="1" smtClean="0">
                <a:solidFill>
                  <a:srgbClr val="FFFF00"/>
                </a:solidFill>
              </a:rPr>
              <a:t>Mickael</a:t>
            </a:r>
            <a:r>
              <a:rPr lang="en-US" sz="3200" dirty="0" smtClean="0">
                <a:solidFill>
                  <a:srgbClr val="FFFF00"/>
                </a:solidFill>
              </a:rPr>
              <a:t> Linn, is located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in the same area,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near to town of </a:t>
            </a:r>
            <a:r>
              <a:rPr lang="en-US" sz="3200" dirty="0" err="1" smtClean="0">
                <a:solidFill>
                  <a:srgbClr val="FFFF00"/>
                </a:solidFill>
              </a:rPr>
              <a:t>Razlog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stanimr\Desktop\Presentacia\Irland+money\Kendar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3800475"/>
          </a:xfrm>
          <a:prstGeom prst="rect">
            <a:avLst/>
          </a:prstGeom>
          <a:noFill/>
        </p:spPr>
      </p:pic>
      <p:pic>
        <p:nvPicPr>
          <p:cNvPr id="5" name="Picture 2" descr="C:\Users\stanimr\Desktop\Presentacia\Irland+money\Kendar\Kendar\Irish solicitor Michael Lynn « Random Mostly Irish News_files\ly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22" y="464342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Lynn’s office and the office of Murphy’s lowers in Sofia are door to door in one and the same building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stanimr\Desktop\Norway\Belissi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714348" y="928670"/>
            <a:ext cx="3143272" cy="3143272"/>
          </a:xfrm>
          <a:prstGeom prst="rect">
            <a:avLst/>
          </a:prstGeom>
          <a:noFill/>
        </p:spPr>
      </p:pic>
      <p:pic>
        <p:nvPicPr>
          <p:cNvPr id="2051" name="Picture 3" descr="C:\Users\stanimr\Desktop\Presentacia\Norway\bel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286148" cy="228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animr\Desktop\Presentacia\Norway\Clipboar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5929354" cy="4333896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2910" y="5000636"/>
            <a:ext cx="7772400" cy="1470025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“</a:t>
            </a:r>
            <a:r>
              <a:rPr lang="en-US" sz="2800" dirty="0" smtClean="0">
                <a:solidFill>
                  <a:srgbClr val="FFFF00"/>
                </a:solidFill>
              </a:rPr>
              <a:t>Yeah, it’s true, we registered the companies,” said Philip </a:t>
            </a:r>
            <a:r>
              <a:rPr lang="en-US" sz="2800" dirty="0" err="1" smtClean="0">
                <a:solidFill>
                  <a:srgbClr val="FFFF00"/>
                </a:solidFill>
              </a:rPr>
              <a:t>Chikov</a:t>
            </a:r>
            <a:r>
              <a:rPr lang="en-US" sz="2800" dirty="0" smtClean="0">
                <a:solidFill>
                  <a:srgbClr val="FFFF00"/>
                </a:solidFill>
              </a:rPr>
              <a:t> (right), an owner of C&amp;I Legal Partners in </a:t>
            </a:r>
            <a:r>
              <a:rPr lang="en-US" sz="2800" dirty="0" err="1" smtClean="0">
                <a:solidFill>
                  <a:srgbClr val="FFFF00"/>
                </a:solidFill>
              </a:rPr>
              <a:t>Bugas</a:t>
            </a:r>
            <a:r>
              <a:rPr lang="en-US" sz="2800" dirty="0" smtClean="0">
                <a:solidFill>
                  <a:srgbClr val="FFFF00"/>
                </a:solidFill>
              </a:rPr>
              <a:t>, when asked about A.M. and B.D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mr\Desktop\Presentacia\Irland+money\Kendar\Kendar\Irish solicitor Michael Lynn « Random Mostly Irish News_files\ly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2857520" cy="2816230"/>
          </a:xfrm>
          <a:prstGeom prst="rect">
            <a:avLst/>
          </a:prstGeom>
          <a:noFill/>
        </p:spPr>
      </p:pic>
      <p:pic>
        <p:nvPicPr>
          <p:cNvPr id="1027" name="Picture 3" descr="C:\Users\stanimr\Desktop\Presentacia\Murph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2800350" cy="273367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6314" y="857232"/>
            <a:ext cx="38862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Are they connected?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85786" y="4286256"/>
            <a:ext cx="3271838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 are still waiting for the answer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nimr\Desktop\Norway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857520" cy="4214842"/>
          </a:xfrm>
          <a:prstGeom prst="rect">
            <a:avLst/>
          </a:prstGeom>
          <a:noFill/>
        </p:spPr>
      </p:pic>
      <p:pic>
        <p:nvPicPr>
          <p:cNvPr id="5123" name="Picture 3" descr="C:\Users\stanimr\Desktop\Norway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643050"/>
            <a:ext cx="2814644" cy="4243398"/>
          </a:xfrm>
          <a:prstGeom prst="rect">
            <a:avLst/>
          </a:prstGeom>
          <a:noFill/>
        </p:spPr>
      </p:pic>
      <p:pic>
        <p:nvPicPr>
          <p:cNvPr id="5124" name="Picture 4" descr="C:\Users\stanimr\Desktop\Norway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1643050"/>
            <a:ext cx="3071834" cy="4210041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28728" y="142853"/>
            <a:ext cx="6000792" cy="114300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July, 2007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nimr\Desktop\Norway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643338" cy="4929222"/>
          </a:xfrm>
          <a:prstGeom prst="rect">
            <a:avLst/>
          </a:prstGeom>
          <a:noFill/>
        </p:spPr>
      </p:pic>
      <p:pic>
        <p:nvPicPr>
          <p:cNvPr id="6147" name="Picture 3" descr="C:\Users\stanimr\Desktop\Norway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5719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tanimr\Desktop\Norway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714776" cy="5500726"/>
          </a:xfrm>
          <a:prstGeom prst="rect">
            <a:avLst/>
          </a:prstGeom>
          <a:noFill/>
        </p:spPr>
      </p:pic>
      <p:pic>
        <p:nvPicPr>
          <p:cNvPr id="7170" name="Picture 2" descr="C:\Users\stanimr\Desktop\Norway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75285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mr\Desktop\Presentacia\Irland+money\Kendar\Kendar\Irish solicitor Michael Lynn « Random Mostly Irish News_files\ly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2857520" cy="2816230"/>
          </a:xfrm>
          <a:prstGeom prst="rect">
            <a:avLst/>
          </a:prstGeom>
          <a:noFill/>
        </p:spPr>
      </p:pic>
      <p:pic>
        <p:nvPicPr>
          <p:cNvPr id="1027" name="Picture 3" descr="C:\Users\stanimr\Desktop\Presentacia\Murph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2800350" cy="273367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43372" y="642918"/>
            <a:ext cx="3886200" cy="150019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Thomas “Slab” Murphy, </a:t>
            </a:r>
            <a:r>
              <a:rPr lang="en-US" sz="2800" dirty="0" smtClean="0">
                <a:solidFill>
                  <a:srgbClr val="FFFF00"/>
                </a:solidFill>
              </a:rPr>
              <a:t> allegedly the chief of staff of the Provisional IRA.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14414" y="4786322"/>
            <a:ext cx="3986218" cy="1785950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solidFill>
                  <a:srgbClr val="FFFF00"/>
                </a:solidFill>
              </a:rPr>
              <a:t>Mickael</a:t>
            </a:r>
            <a:r>
              <a:rPr lang="en-US" sz="2500" dirty="0" smtClean="0">
                <a:solidFill>
                  <a:srgbClr val="FFFF00"/>
                </a:solidFill>
              </a:rPr>
              <a:t> Thomas Lynn, 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an Irish lower, who ran up business debts of 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up to 130  m euro</a:t>
            </a:r>
            <a:r>
              <a:rPr lang="en-US" sz="2500" dirty="0" smtClean="0"/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July 2007: Land on the Black Sea coast and around Bulgaria’s biggest ski resort now belongs to the nephews of Thomas “Slab” Murphy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stanimr\Desktop\Presentacia\Pictures\Mestnostta krai selo Rudnik kadeto e imotat na Aiden, vigda se Burgaskia zaliv i se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143404" cy="3000396"/>
          </a:xfrm>
          <a:prstGeom prst="rect">
            <a:avLst/>
          </a:prstGeom>
          <a:noFill/>
        </p:spPr>
      </p:pic>
      <p:pic>
        <p:nvPicPr>
          <p:cNvPr id="5" name="Picture 2" descr="C:\Users\stanimr\Desktop\Presentacia\Pictures\Burno stroitelstvo v mestnostta Kukurevo krai Raz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3309934"/>
            <a:ext cx="3857652" cy="354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538" y="4071942"/>
            <a:ext cx="7772400" cy="2286016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In October 2005, officers of the British Assets Recovery Agency (ARA) and the Irish Criminal Assets Bureau (CAB) raided a number of Murphy family businesses and the High Court granted the ARA the right to freeze nine family properties worth more than 1.5 million pounds.</a:t>
            </a: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stanimr\Desktop\Norway\Obisk v fermata na Mur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191000" cy="2676525"/>
          </a:xfrm>
          <a:prstGeom prst="rect">
            <a:avLst/>
          </a:prstGeom>
          <a:noFill/>
        </p:spPr>
      </p:pic>
      <p:pic>
        <p:nvPicPr>
          <p:cNvPr id="1027" name="Picture 3" descr="C:\Users\stanimr\Desktop\Presentacia\Irland+money\tanker8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327" y="0"/>
            <a:ext cx="339567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mr\Desktop\Presentacia\Norway\Clipboar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62496" cy="685799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86446" y="714356"/>
            <a:ext cx="2857520" cy="54292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Almost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900 </a:t>
            </a:r>
            <a:r>
              <a:rPr lang="en-US" dirty="0" smtClean="0">
                <a:solidFill>
                  <a:srgbClr val="FFFF00"/>
                </a:solidFill>
              </a:rPr>
              <a:t>companies 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in Bulgaria </a:t>
            </a:r>
            <a:r>
              <a:rPr lang="en-US" smtClean="0">
                <a:solidFill>
                  <a:srgbClr val="FFFF00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participation of someone Murphy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86446" y="714356"/>
            <a:ext cx="2857520" cy="54292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Only two companies </a:t>
            </a:r>
            <a:r>
              <a:rPr lang="en-US" dirty="0" smtClean="0">
                <a:solidFill>
                  <a:srgbClr val="FFFF00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 Murphy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</a:t>
            </a:r>
            <a:r>
              <a:rPr lang="en-US" dirty="0" err="1" smtClean="0">
                <a:solidFill>
                  <a:srgbClr val="FFFF00"/>
                </a:solidFill>
              </a:rPr>
              <a:t>Balibinaby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stanimr\Desktop\Norway\Balibina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143500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8001056" cy="18573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Aiden and Stephen Murphy, sons of Murphy’s two brothers, in January 2007, registered companies they called "A. M." and "B. D." with the same </a:t>
            </a:r>
            <a:r>
              <a:rPr lang="en-US" sz="2800" dirty="0" err="1" smtClean="0">
                <a:solidFill>
                  <a:srgbClr val="FFFF00"/>
                </a:solidFill>
              </a:rPr>
              <a:t>Burgas</a:t>
            </a:r>
            <a:r>
              <a:rPr lang="en-US" sz="2800" dirty="0" smtClean="0">
                <a:solidFill>
                  <a:srgbClr val="FFFF00"/>
                </a:solidFill>
              </a:rPr>
              <a:t> address of 8 Mara </a:t>
            </a:r>
            <a:r>
              <a:rPr lang="en-US" sz="2800" dirty="0" err="1" smtClean="0">
                <a:solidFill>
                  <a:srgbClr val="FFFF00"/>
                </a:solidFill>
              </a:rPr>
              <a:t>Gidik</a:t>
            </a:r>
            <a:r>
              <a:rPr lang="en-US" sz="2800" dirty="0" smtClean="0">
                <a:solidFill>
                  <a:srgbClr val="FFFF00"/>
                </a:solidFill>
              </a:rPr>
              <a:t> Street.</a:t>
            </a:r>
            <a:endParaRPr lang="en-US" sz="2800" dirty="0"/>
          </a:p>
        </p:txBody>
      </p:sp>
      <p:pic>
        <p:nvPicPr>
          <p:cNvPr id="5122" name="Picture 2" descr="C:\Users\stanimr\Desktop\Presentacia\Norway\Ei 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643338" cy="4572003"/>
          </a:xfrm>
          <a:prstGeom prst="rect">
            <a:avLst/>
          </a:prstGeom>
          <a:noFill/>
        </p:spPr>
      </p:pic>
      <p:pic>
        <p:nvPicPr>
          <p:cNvPr id="5123" name="Picture 3" descr="C:\Users\stanimr\Desktop\Presentacia\Norway\Bi 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7859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new company owned by Martin and Paul Kirk,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 two more nephews of Thomas Murphy,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the sons of his sister Ann.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stanimr\Desktop\Presentacia\Norway\Mara Gid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62293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785794"/>
            <a:ext cx="3357586" cy="53578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Kirk brothers set up </a:t>
            </a:r>
            <a:r>
              <a:rPr lang="en-US" dirty="0" err="1" smtClean="0">
                <a:solidFill>
                  <a:srgbClr val="FFFF00"/>
                </a:solidFill>
              </a:rPr>
              <a:t>Seagle</a:t>
            </a:r>
            <a:r>
              <a:rPr lang="en-US" dirty="0" smtClean="0">
                <a:solidFill>
                  <a:srgbClr val="FFFF00"/>
                </a:solidFill>
              </a:rPr>
              <a:t> the same day their cousins were registering their firms and they used the same trading address in </a:t>
            </a:r>
            <a:r>
              <a:rPr lang="en-US" dirty="0" err="1" smtClean="0">
                <a:solidFill>
                  <a:srgbClr val="FFFF00"/>
                </a:solidFill>
              </a:rPr>
              <a:t>Burgas</a:t>
            </a:r>
            <a:r>
              <a:rPr lang="en-US" dirty="0" smtClean="0">
                <a:solidFill>
                  <a:srgbClr val="FFFF00"/>
                </a:solidFill>
              </a:rPr>
              <a:t> of 8 Mara </a:t>
            </a:r>
            <a:r>
              <a:rPr lang="en-US" dirty="0" err="1" smtClean="0">
                <a:solidFill>
                  <a:srgbClr val="FFFF00"/>
                </a:solidFill>
              </a:rPr>
              <a:t>Gidik</a:t>
            </a:r>
            <a:r>
              <a:rPr lang="en-US" dirty="0" smtClean="0">
                <a:solidFill>
                  <a:srgbClr val="FFFF00"/>
                </a:solidFill>
              </a:rPr>
              <a:t> Street.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stanimr\Desktop\Presentacia\Norway\Seeg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429156" cy="545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366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Who they are?</vt:lpstr>
      <vt:lpstr>Thomas “Slab” Murphy,  allegedly the chief of staff of the Provisional IRA. </vt:lpstr>
      <vt:lpstr>July 2007: Land on the Black Sea coast and around Bulgaria’s biggest ski resort now belongs to the nephews of Thomas “Slab” Murphy</vt:lpstr>
      <vt:lpstr>In October 2005, officers of the British Assets Recovery Agency (ARA) and the Irish Criminal Assets Bureau (CAB) raided a number of Murphy family businesses and the High Court granted the ARA the right to freeze nine family properties worth more than 1.5 million pounds.</vt:lpstr>
      <vt:lpstr>Almost  900 companies  in Bulgaria with participation of someone Murphy</vt:lpstr>
      <vt:lpstr>Only two companies with  Murphy from Balibinaby</vt:lpstr>
      <vt:lpstr>Slide 7</vt:lpstr>
      <vt:lpstr>A new company owned by Martin and Paul Kirk,  two more nephews of Thomas Murphy,  the sons of his sister Ann.</vt:lpstr>
      <vt:lpstr>Slide 9</vt:lpstr>
      <vt:lpstr>The cousins both listed as their home address their uncle’s farm in the village of Ballybinaby, Hackballs Cross,  in northeast Ireland’s County Louth. </vt:lpstr>
      <vt:lpstr>Slide 11</vt:lpstr>
      <vt:lpstr>In March of last year, Aiden Murphy’s A.M. company bought another 4,000 square meters of land for 150,000 Euros near Kukurevo, a rapidly development area housing the largest ski resort east of the Alps.</vt:lpstr>
      <vt:lpstr>Kendar All Seasons, a 50 m euro project of Mickael Linn, is located  in the same area, near to town of Razlog</vt:lpstr>
      <vt:lpstr>Slide 14</vt:lpstr>
      <vt:lpstr>“Yeah, it’s true, we registered the companies,” said Philip Chikov (right), an owner of C&amp;I Legal Partners in Bugas, when asked about A.M. and B.D.</vt:lpstr>
      <vt:lpstr>Are they connected?</vt:lpstr>
      <vt:lpstr>July, 2007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stanimr</dc:creator>
  <cp:lastModifiedBy>stanimr</cp:lastModifiedBy>
  <cp:revision>30</cp:revision>
  <dcterms:created xsi:type="dcterms:W3CDTF">2008-09-08T16:31:00Z</dcterms:created>
  <dcterms:modified xsi:type="dcterms:W3CDTF">2008-09-10T21:18:22Z</dcterms:modified>
</cp:coreProperties>
</file>